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62" r:id="rId2"/>
    <p:sldId id="311" r:id="rId3"/>
    <p:sldId id="330" r:id="rId4"/>
    <p:sldId id="322" r:id="rId5"/>
    <p:sldId id="338" r:id="rId6"/>
    <p:sldId id="305" r:id="rId7"/>
    <p:sldId id="306" r:id="rId8"/>
    <p:sldId id="326" r:id="rId9"/>
    <p:sldId id="307" r:id="rId10"/>
    <p:sldId id="308" r:id="rId11"/>
    <p:sldId id="327" r:id="rId12"/>
    <p:sldId id="328" r:id="rId13"/>
    <p:sldId id="329" r:id="rId14"/>
    <p:sldId id="336" r:id="rId15"/>
    <p:sldId id="339" r:id="rId16"/>
    <p:sldId id="342" r:id="rId17"/>
    <p:sldId id="344" r:id="rId18"/>
    <p:sldId id="340" r:id="rId19"/>
    <p:sldId id="343" r:id="rId20"/>
    <p:sldId id="345" r:id="rId21"/>
    <p:sldId id="346" r:id="rId22"/>
    <p:sldId id="347" r:id="rId23"/>
    <p:sldId id="32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4" autoAdjust="0"/>
    <p:restoredTop sz="94660"/>
  </p:normalViewPr>
  <p:slideViewPr>
    <p:cSldViewPr snapToGrid="0">
      <p:cViewPr varScale="1">
        <p:scale>
          <a:sx n="69" d="100"/>
          <a:sy n="69" d="100"/>
        </p:scale>
        <p:origin x="62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28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38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089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8846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7628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4056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769894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482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472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850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3690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421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853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21-Nov-17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62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21-Nov-17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69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21-Nov-17</a:t>
            </a:fld>
            <a:endParaRPr lang="en-US" dirty="0"/>
          </a:p>
        </p:txBody>
      </p:sp>
    </p:spTree>
    <p:extLst>
      <p:ext uri="{BB962C8B-B14F-4D97-AF65-F5344CB8AC3E}">
        <p14:creationId xmlns:p14="http://schemas.microsoft.com/office/powerpoint/2010/main" val="351134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21-Nov-17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27973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solidFill>
                  <a:schemeClr val="tx1"/>
                </a:solidFill>
              </a:rPr>
              <a:t>Lecture-4 </a:t>
            </a:r>
            <a:r>
              <a:rPr lang="da-DK" dirty="0" smtClean="0">
                <a:solidFill>
                  <a:schemeClr val="tx1"/>
                </a:solidFill>
              </a:rPr>
              <a:t>aquifer influx models</a:t>
            </a:r>
            <a:endParaRPr lang="en-US" dirty="0">
              <a:solidFill>
                <a:schemeClr val="tx1"/>
              </a:solidFill>
            </a:endParaRPr>
          </a:p>
        </p:txBody>
      </p:sp>
      <p:sp>
        <p:nvSpPr>
          <p:cNvPr id="3" name="Content Placeholder 2"/>
          <p:cNvSpPr>
            <a:spLocks noGrp="1"/>
          </p:cNvSpPr>
          <p:nvPr>
            <p:ph idx="1"/>
          </p:nvPr>
        </p:nvSpPr>
        <p:spPr>
          <a:xfrm>
            <a:off x="677334" y="1351280"/>
            <a:ext cx="8596668" cy="5262879"/>
          </a:xfrm>
        </p:spPr>
        <p:txBody>
          <a:bodyPr>
            <a:normAutofit/>
          </a:bodyPr>
          <a:lstStyle/>
          <a:p>
            <a:pPr marL="0" indent="0">
              <a:buNone/>
            </a:pPr>
            <a:endParaRPr lang="da-DK" i="1" dirty="0" smtClean="0">
              <a:solidFill>
                <a:schemeClr val="tx1"/>
              </a:solidFill>
            </a:endParaRPr>
          </a:p>
          <a:p>
            <a:r>
              <a:rPr lang="da-DK" dirty="0" smtClean="0">
                <a:solidFill>
                  <a:schemeClr val="tx1"/>
                </a:solidFill>
              </a:rPr>
              <a:t>Pot aquifer</a:t>
            </a:r>
          </a:p>
          <a:p>
            <a:r>
              <a:rPr lang="da-DK" dirty="0" smtClean="0">
                <a:solidFill>
                  <a:schemeClr val="tx1"/>
                </a:solidFill>
              </a:rPr>
              <a:t>Schilthuis’ steady-state</a:t>
            </a:r>
          </a:p>
          <a:p>
            <a:r>
              <a:rPr lang="da-DK" dirty="0" smtClean="0">
                <a:solidFill>
                  <a:schemeClr val="tx1"/>
                </a:solidFill>
              </a:rPr>
              <a:t>Hurst’s modified steady-state</a:t>
            </a:r>
          </a:p>
          <a:p>
            <a:r>
              <a:rPr lang="da-DK" dirty="0" smtClean="0">
                <a:solidFill>
                  <a:schemeClr val="tx1"/>
                </a:solidFill>
              </a:rPr>
              <a:t>The van Everdingen-Hurst unsteady-state</a:t>
            </a:r>
          </a:p>
          <a:p>
            <a:pPr>
              <a:buFont typeface="Wingdings" panose="05000000000000000000" pitchFamily="2" charset="2"/>
              <a:buChar char="§"/>
            </a:pPr>
            <a:r>
              <a:rPr lang="da-DK" i="1" dirty="0" smtClean="0">
                <a:solidFill>
                  <a:schemeClr val="tx1"/>
                </a:solidFill>
              </a:rPr>
              <a:t>Edge-water drive</a:t>
            </a:r>
          </a:p>
          <a:p>
            <a:pPr>
              <a:buFont typeface="Wingdings" panose="05000000000000000000" pitchFamily="2" charset="2"/>
              <a:buChar char="§"/>
            </a:pPr>
            <a:r>
              <a:rPr lang="da-DK" i="1" dirty="0" smtClean="0">
                <a:solidFill>
                  <a:schemeClr val="tx1"/>
                </a:solidFill>
              </a:rPr>
              <a:t>Bottom-water drive</a:t>
            </a:r>
          </a:p>
          <a:p>
            <a:pPr>
              <a:buFont typeface="Wingdings" panose="05000000000000000000" pitchFamily="2" charset="2"/>
              <a:buChar char="§"/>
            </a:pPr>
            <a:r>
              <a:rPr lang="da-DK" i="1" dirty="0" smtClean="0">
                <a:solidFill>
                  <a:schemeClr val="tx1"/>
                </a:solidFill>
              </a:rPr>
              <a:t>Linear-water drive</a:t>
            </a:r>
          </a:p>
          <a:p>
            <a:r>
              <a:rPr lang="da-DK" dirty="0" smtClean="0">
                <a:solidFill>
                  <a:schemeClr val="tx1"/>
                </a:solidFill>
              </a:rPr>
              <a:t>The Carter-Tracy unsteady-state</a:t>
            </a:r>
          </a:p>
          <a:p>
            <a:r>
              <a:rPr lang="da-DK" dirty="0" smtClean="0">
                <a:solidFill>
                  <a:schemeClr val="tx1"/>
                </a:solidFill>
              </a:rPr>
              <a:t>Fetkovich’s method</a:t>
            </a:r>
          </a:p>
          <a:p>
            <a:pPr>
              <a:buFont typeface="Wingdings" panose="05000000000000000000" pitchFamily="2" charset="2"/>
              <a:buChar char="§"/>
            </a:pPr>
            <a:r>
              <a:rPr lang="da-DK" i="1" dirty="0" smtClean="0">
                <a:solidFill>
                  <a:schemeClr val="tx1"/>
                </a:solidFill>
              </a:rPr>
              <a:t>Radial aquifer</a:t>
            </a:r>
          </a:p>
          <a:p>
            <a:pPr>
              <a:buFont typeface="Wingdings" panose="05000000000000000000" pitchFamily="2" charset="2"/>
              <a:buChar char="§"/>
            </a:pPr>
            <a:r>
              <a:rPr lang="da-DK" i="1" dirty="0" smtClean="0">
                <a:solidFill>
                  <a:schemeClr val="tx1"/>
                </a:solidFill>
              </a:rPr>
              <a:t>Linear aquifer </a:t>
            </a:r>
          </a:p>
          <a:p>
            <a:endParaRPr lang="en-US" dirty="0">
              <a:solidFill>
                <a:schemeClr val="tx1"/>
              </a:solidFill>
            </a:endParaRPr>
          </a:p>
        </p:txBody>
      </p:sp>
      <p:sp>
        <p:nvSpPr>
          <p:cNvPr id="4" name="Rectangle 3"/>
          <p:cNvSpPr/>
          <p:nvPr/>
        </p:nvSpPr>
        <p:spPr>
          <a:xfrm>
            <a:off x="677334" y="2115239"/>
            <a:ext cx="4787032" cy="1663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629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976"/>
            <a:ext cx="8596668" cy="1320800"/>
          </a:xfrm>
        </p:spPr>
        <p:txBody>
          <a:bodyPr>
            <a:normAutofit/>
          </a:bodyPr>
          <a:lstStyle/>
          <a:p>
            <a:r>
              <a:rPr lang="da-DK" dirty="0" smtClean="0">
                <a:solidFill>
                  <a:schemeClr val="tx1"/>
                </a:solidFill>
              </a:rPr>
              <a:t>Solution </a:t>
            </a:r>
            <a:r>
              <a:rPr lang="da-DK" dirty="0"/>
              <a:t/>
            </a:r>
            <a:br>
              <a:rPr lang="da-DK" dirty="0"/>
            </a:br>
            <a:endParaRPr lang="en-US" dirty="0">
              <a:solidFill>
                <a:schemeClr val="tx1"/>
              </a:solidFill>
            </a:endParaRPr>
          </a:p>
        </p:txBody>
      </p:sp>
      <p:pic>
        <p:nvPicPr>
          <p:cNvPr id="7" name="Content Placeholder 6"/>
          <p:cNvPicPr>
            <a:picLocks noGrp="1" noChangeAspect="1"/>
          </p:cNvPicPr>
          <p:nvPr>
            <p:ph idx="1"/>
          </p:nvPr>
        </p:nvPicPr>
        <p:blipFill>
          <a:blip r:embed="rId2"/>
          <a:stretch>
            <a:fillRect/>
          </a:stretch>
        </p:blipFill>
        <p:spPr>
          <a:xfrm>
            <a:off x="677334" y="974792"/>
            <a:ext cx="7705725" cy="2714625"/>
          </a:xfrm>
          <a:prstGeom prst="rect">
            <a:avLst/>
          </a:prstGeom>
        </p:spPr>
      </p:pic>
      <p:sp>
        <p:nvSpPr>
          <p:cNvPr id="8" name="Rectangle 7"/>
          <p:cNvSpPr/>
          <p:nvPr/>
        </p:nvSpPr>
        <p:spPr>
          <a:xfrm>
            <a:off x="2038120" y="974792"/>
            <a:ext cx="980502" cy="2837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14212" y="974792"/>
            <a:ext cx="980502" cy="2837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089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976"/>
            <a:ext cx="8596668" cy="1320800"/>
          </a:xfrm>
        </p:spPr>
        <p:txBody>
          <a:bodyPr>
            <a:normAutofit/>
          </a:bodyPr>
          <a:lstStyle/>
          <a:p>
            <a:r>
              <a:rPr lang="da-DK" dirty="0" smtClean="0">
                <a:solidFill>
                  <a:schemeClr val="tx1"/>
                </a:solidFill>
              </a:rPr>
              <a:t>Solution </a:t>
            </a:r>
            <a:r>
              <a:rPr lang="da-DK" dirty="0"/>
              <a:t/>
            </a:r>
            <a:br>
              <a:rPr lang="da-DK" dirty="0"/>
            </a:br>
            <a:endParaRPr lang="en-US" dirty="0">
              <a:solidFill>
                <a:schemeClr val="tx1"/>
              </a:solidFill>
            </a:endParaRPr>
          </a:p>
        </p:txBody>
      </p:sp>
      <p:sp>
        <p:nvSpPr>
          <p:cNvPr id="8" name="Rectangle 7"/>
          <p:cNvSpPr/>
          <p:nvPr/>
        </p:nvSpPr>
        <p:spPr>
          <a:xfrm>
            <a:off x="2038120" y="974792"/>
            <a:ext cx="980502" cy="2837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369755" y="708140"/>
            <a:ext cx="8191500" cy="4943475"/>
          </a:xfrm>
          <a:prstGeom prst="rect">
            <a:avLst/>
          </a:prstGeom>
        </p:spPr>
      </p:pic>
      <p:pic>
        <p:nvPicPr>
          <p:cNvPr id="4" name="Picture 3"/>
          <p:cNvPicPr>
            <a:picLocks noChangeAspect="1"/>
          </p:cNvPicPr>
          <p:nvPr/>
        </p:nvPicPr>
        <p:blipFill>
          <a:blip r:embed="rId3"/>
          <a:stretch>
            <a:fillRect/>
          </a:stretch>
        </p:blipFill>
        <p:spPr>
          <a:xfrm>
            <a:off x="5779781" y="3726570"/>
            <a:ext cx="1800225" cy="704850"/>
          </a:xfrm>
          <a:prstGeom prst="rect">
            <a:avLst/>
          </a:prstGeom>
        </p:spPr>
      </p:pic>
      <p:pic>
        <p:nvPicPr>
          <p:cNvPr id="10" name="Picture 9"/>
          <p:cNvPicPr>
            <a:picLocks noChangeAspect="1"/>
          </p:cNvPicPr>
          <p:nvPr/>
        </p:nvPicPr>
        <p:blipFill>
          <a:blip r:embed="rId4"/>
          <a:stretch>
            <a:fillRect/>
          </a:stretch>
        </p:blipFill>
        <p:spPr>
          <a:xfrm>
            <a:off x="1590158" y="5548179"/>
            <a:ext cx="1876425" cy="609600"/>
          </a:xfrm>
          <a:prstGeom prst="rect">
            <a:avLst/>
          </a:prstGeom>
        </p:spPr>
      </p:pic>
    </p:spTree>
    <p:extLst>
      <p:ext uri="{BB962C8B-B14F-4D97-AF65-F5344CB8AC3E}">
        <p14:creationId xmlns:p14="http://schemas.microsoft.com/office/powerpoint/2010/main" val="2161324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976"/>
            <a:ext cx="8596668" cy="1320800"/>
          </a:xfrm>
        </p:spPr>
        <p:txBody>
          <a:bodyPr>
            <a:normAutofit/>
          </a:bodyPr>
          <a:lstStyle/>
          <a:p>
            <a:r>
              <a:rPr lang="da-DK" dirty="0" smtClean="0">
                <a:solidFill>
                  <a:schemeClr val="tx1"/>
                </a:solidFill>
              </a:rPr>
              <a:t>Solution </a:t>
            </a:r>
            <a:r>
              <a:rPr lang="da-DK" dirty="0"/>
              <a:t/>
            </a:r>
            <a:br>
              <a:rPr lang="da-DK" dirty="0"/>
            </a:br>
            <a:endParaRPr lang="en-US" dirty="0">
              <a:solidFill>
                <a:schemeClr val="tx1"/>
              </a:solidFill>
            </a:endParaRPr>
          </a:p>
        </p:txBody>
      </p:sp>
      <p:sp>
        <p:nvSpPr>
          <p:cNvPr id="3" name="Content Placeholder 2"/>
          <p:cNvSpPr>
            <a:spLocks noGrp="1"/>
          </p:cNvSpPr>
          <p:nvPr>
            <p:ph idx="1"/>
          </p:nvPr>
        </p:nvSpPr>
        <p:spPr>
          <a:xfrm>
            <a:off x="578182" y="896710"/>
            <a:ext cx="8596668" cy="3880773"/>
          </a:xfrm>
        </p:spPr>
        <p:txBody>
          <a:bodyPr/>
          <a:lstStyle/>
          <a:p>
            <a:r>
              <a:rPr lang="da-DK" dirty="0" smtClean="0"/>
              <a:t>Using any point at the straight line to find the constant a </a:t>
            </a:r>
            <a:endParaRPr lang="en-US" dirty="0"/>
          </a:p>
        </p:txBody>
      </p:sp>
      <p:pic>
        <p:nvPicPr>
          <p:cNvPr id="10" name="Picture 9"/>
          <p:cNvPicPr>
            <a:picLocks noChangeAspect="1"/>
          </p:cNvPicPr>
          <p:nvPr/>
        </p:nvPicPr>
        <p:blipFill rotWithShape="1">
          <a:blip r:embed="rId2"/>
          <a:srcRect t="60599"/>
          <a:stretch/>
        </p:blipFill>
        <p:spPr>
          <a:xfrm>
            <a:off x="479030" y="1283016"/>
            <a:ext cx="4314825" cy="934494"/>
          </a:xfrm>
          <a:prstGeom prst="rect">
            <a:avLst/>
          </a:prstGeom>
        </p:spPr>
      </p:pic>
      <p:pic>
        <p:nvPicPr>
          <p:cNvPr id="5" name="Picture 4"/>
          <p:cNvPicPr>
            <a:picLocks noChangeAspect="1"/>
          </p:cNvPicPr>
          <p:nvPr/>
        </p:nvPicPr>
        <p:blipFill>
          <a:blip r:embed="rId3"/>
          <a:stretch>
            <a:fillRect/>
          </a:stretch>
        </p:blipFill>
        <p:spPr>
          <a:xfrm>
            <a:off x="677334" y="2340744"/>
            <a:ext cx="1524000" cy="571500"/>
          </a:xfrm>
          <a:prstGeom prst="rect">
            <a:avLst/>
          </a:prstGeom>
        </p:spPr>
      </p:pic>
      <p:pic>
        <p:nvPicPr>
          <p:cNvPr id="6" name="Picture 5"/>
          <p:cNvPicPr>
            <a:picLocks noChangeAspect="1"/>
          </p:cNvPicPr>
          <p:nvPr/>
        </p:nvPicPr>
        <p:blipFill>
          <a:blip r:embed="rId4"/>
          <a:stretch>
            <a:fillRect/>
          </a:stretch>
        </p:blipFill>
        <p:spPr>
          <a:xfrm>
            <a:off x="764779" y="3035478"/>
            <a:ext cx="3743325" cy="1590675"/>
          </a:xfrm>
          <a:prstGeom prst="rect">
            <a:avLst/>
          </a:prstGeom>
        </p:spPr>
      </p:pic>
    </p:spTree>
    <p:extLst>
      <p:ext uri="{BB962C8B-B14F-4D97-AF65-F5344CB8AC3E}">
        <p14:creationId xmlns:p14="http://schemas.microsoft.com/office/powerpoint/2010/main" val="1309685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976"/>
            <a:ext cx="8596668" cy="1320800"/>
          </a:xfrm>
        </p:spPr>
        <p:txBody>
          <a:bodyPr>
            <a:normAutofit/>
          </a:bodyPr>
          <a:lstStyle/>
          <a:p>
            <a:r>
              <a:rPr lang="da-DK" dirty="0" smtClean="0">
                <a:solidFill>
                  <a:schemeClr val="tx1"/>
                </a:solidFill>
              </a:rPr>
              <a:t>Solution </a:t>
            </a:r>
            <a:r>
              <a:rPr lang="da-DK" dirty="0"/>
              <a:t/>
            </a:r>
            <a:br>
              <a:rPr lang="da-DK" dirty="0"/>
            </a:br>
            <a:endParaRPr lang="en-US" dirty="0">
              <a:solidFill>
                <a:schemeClr val="tx1"/>
              </a:solidFill>
            </a:endParaRPr>
          </a:p>
        </p:txBody>
      </p:sp>
      <p:pic>
        <p:nvPicPr>
          <p:cNvPr id="11" name="Picture 10"/>
          <p:cNvPicPr>
            <a:picLocks noChangeAspect="1"/>
          </p:cNvPicPr>
          <p:nvPr/>
        </p:nvPicPr>
        <p:blipFill>
          <a:blip r:embed="rId2"/>
          <a:stretch>
            <a:fillRect/>
          </a:stretch>
        </p:blipFill>
        <p:spPr>
          <a:xfrm>
            <a:off x="591405" y="1183644"/>
            <a:ext cx="6524625" cy="847725"/>
          </a:xfrm>
          <a:prstGeom prst="rect">
            <a:avLst/>
          </a:prstGeom>
        </p:spPr>
      </p:pic>
      <p:pic>
        <p:nvPicPr>
          <p:cNvPr id="7" name="Picture 6"/>
          <p:cNvPicPr>
            <a:picLocks noChangeAspect="1"/>
          </p:cNvPicPr>
          <p:nvPr/>
        </p:nvPicPr>
        <p:blipFill>
          <a:blip r:embed="rId3"/>
          <a:stretch>
            <a:fillRect/>
          </a:stretch>
        </p:blipFill>
        <p:spPr>
          <a:xfrm>
            <a:off x="591405" y="1692237"/>
            <a:ext cx="7029450" cy="3848100"/>
          </a:xfrm>
          <a:prstGeom prst="rect">
            <a:avLst/>
          </a:prstGeom>
        </p:spPr>
      </p:pic>
    </p:spTree>
    <p:extLst>
      <p:ext uri="{BB962C8B-B14F-4D97-AF65-F5344CB8AC3E}">
        <p14:creationId xmlns:p14="http://schemas.microsoft.com/office/powerpoint/2010/main" val="884531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66317" y="370779"/>
            <a:ext cx="10009028" cy="6360527"/>
          </a:xfrm>
        </p:spPr>
        <p:txBody>
          <a:bodyPr>
            <a:normAutofit/>
          </a:bodyPr>
          <a:lstStyle/>
          <a:p>
            <a:pPr marL="0" indent="0">
              <a:buNone/>
            </a:pPr>
            <a:endParaRPr lang="da-DK" i="1" dirty="0" smtClean="0">
              <a:solidFill>
                <a:schemeClr val="tx1"/>
              </a:solidFill>
            </a:endParaRPr>
          </a:p>
          <a:p>
            <a:r>
              <a:rPr lang="da-DK" dirty="0" smtClean="0">
                <a:solidFill>
                  <a:schemeClr val="tx1"/>
                </a:solidFill>
              </a:rPr>
              <a:t>The van Everdingen-Hurst unsteady-state</a:t>
            </a:r>
          </a:p>
          <a:p>
            <a:pPr marL="0" indent="0">
              <a:buNone/>
            </a:pPr>
            <a:r>
              <a:rPr lang="da-DK" dirty="0" smtClean="0">
                <a:solidFill>
                  <a:schemeClr val="tx1"/>
                </a:solidFill>
              </a:rPr>
              <a:t>Dimensionless diffusivity equation</a:t>
            </a: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endParaRPr lang="da-DK" dirty="0" smtClean="0">
              <a:solidFill>
                <a:schemeClr val="tx1"/>
              </a:solidFill>
            </a:endParaRPr>
          </a:p>
          <a:p>
            <a:pPr marL="0" indent="0">
              <a:buNone/>
            </a:pPr>
            <a:r>
              <a:rPr lang="da-DK" dirty="0" smtClean="0">
                <a:solidFill>
                  <a:schemeClr val="tx1"/>
                </a:solidFill>
              </a:rPr>
              <a:t>Van Everdingen-Hurst</a:t>
            </a: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endParaRPr lang="da-DK" dirty="0">
              <a:solidFill>
                <a:schemeClr val="tx1"/>
              </a:solidFill>
            </a:endParaRPr>
          </a:p>
          <a:p>
            <a:pPr marL="0" indent="0">
              <a:buNone/>
            </a:pPr>
            <a:r>
              <a:rPr lang="da-DK" dirty="0" smtClean="0">
                <a:solidFill>
                  <a:schemeClr val="tx1"/>
                </a:solidFill>
              </a:rPr>
              <a:t>They solved diffusivity equation for </a:t>
            </a:r>
          </a:p>
          <a:p>
            <a:pPr marL="0" indent="0">
              <a:buNone/>
            </a:pPr>
            <a:r>
              <a:rPr lang="da-DK" dirty="0" smtClean="0">
                <a:solidFill>
                  <a:schemeClr val="tx1"/>
                </a:solidFill>
              </a:rPr>
              <a:t>Water influx by applying the laplace transformation </a:t>
            </a:r>
            <a:endParaRPr lang="en-US" dirty="0">
              <a:solidFill>
                <a:schemeClr val="tx1"/>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4633338" y="1475399"/>
            <a:ext cx="6715125" cy="3400425"/>
          </a:xfrm>
          <a:prstGeom prst="rect">
            <a:avLst/>
          </a:prstGeom>
        </p:spPr>
      </p:pic>
      <p:pic>
        <p:nvPicPr>
          <p:cNvPr id="7" name="Picture 6"/>
          <p:cNvPicPr>
            <a:picLocks noChangeAspect="1"/>
          </p:cNvPicPr>
          <p:nvPr/>
        </p:nvPicPr>
        <p:blipFill>
          <a:blip r:embed="rId3"/>
          <a:stretch>
            <a:fillRect/>
          </a:stretch>
        </p:blipFill>
        <p:spPr>
          <a:xfrm>
            <a:off x="666317" y="1591994"/>
            <a:ext cx="2828925" cy="809625"/>
          </a:xfrm>
          <a:prstGeom prst="rect">
            <a:avLst/>
          </a:prstGeom>
        </p:spPr>
      </p:pic>
      <p:pic>
        <p:nvPicPr>
          <p:cNvPr id="8" name="Picture 7"/>
          <p:cNvPicPr>
            <a:picLocks noChangeAspect="1"/>
          </p:cNvPicPr>
          <p:nvPr/>
        </p:nvPicPr>
        <p:blipFill>
          <a:blip r:embed="rId4"/>
          <a:stretch>
            <a:fillRect/>
          </a:stretch>
        </p:blipFill>
        <p:spPr>
          <a:xfrm>
            <a:off x="488586" y="3369268"/>
            <a:ext cx="2886075" cy="714375"/>
          </a:xfrm>
          <a:prstGeom prst="rect">
            <a:avLst/>
          </a:prstGeom>
        </p:spPr>
      </p:pic>
      <p:pic>
        <p:nvPicPr>
          <p:cNvPr id="9" name="Picture 8"/>
          <p:cNvPicPr>
            <a:picLocks noChangeAspect="1"/>
          </p:cNvPicPr>
          <p:nvPr/>
        </p:nvPicPr>
        <p:blipFill>
          <a:blip r:embed="rId5"/>
          <a:stretch>
            <a:fillRect/>
          </a:stretch>
        </p:blipFill>
        <p:spPr>
          <a:xfrm>
            <a:off x="666317" y="5400108"/>
            <a:ext cx="3733800" cy="838200"/>
          </a:xfrm>
          <a:prstGeom prst="rect">
            <a:avLst/>
          </a:prstGeom>
        </p:spPr>
      </p:pic>
    </p:spTree>
    <p:extLst>
      <p:ext uri="{BB962C8B-B14F-4D97-AF65-F5344CB8AC3E}">
        <p14:creationId xmlns:p14="http://schemas.microsoft.com/office/powerpoint/2010/main" val="1101197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50843"/>
            <a:ext cx="9259880" cy="5490519"/>
          </a:xfrm>
        </p:spPr>
        <p:txBody>
          <a:bodyPr/>
          <a:lstStyle/>
          <a:p>
            <a:pPr marL="0" indent="0">
              <a:buNone/>
            </a:pPr>
            <a:r>
              <a:rPr lang="da-DK" dirty="0" smtClean="0">
                <a:solidFill>
                  <a:schemeClr val="tx1"/>
                </a:solidFill>
              </a:rPr>
              <a:t>The constant terminal presssure at the initial and outer boundary condtions</a:t>
            </a: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endParaRPr lang="da-DK" dirty="0" smtClean="0">
              <a:solidFill>
                <a:schemeClr val="tx1"/>
              </a:solidFill>
            </a:endParaRPr>
          </a:p>
          <a:p>
            <a:pPr marL="0" indent="0">
              <a:buNone/>
            </a:pPr>
            <a:r>
              <a:rPr lang="da-DK" dirty="0" smtClean="0">
                <a:solidFill>
                  <a:schemeClr val="tx1"/>
                </a:solidFill>
              </a:rPr>
              <a:t>The Van Hurst assumed that the aquifer is characterized by:</a:t>
            </a:r>
            <a:endParaRPr lang="da-DK" dirty="0">
              <a:solidFill>
                <a:schemeClr val="tx1"/>
              </a:solidFill>
            </a:endParaRPr>
          </a:p>
          <a:p>
            <a:pPr marL="0" indent="0">
              <a:buNone/>
            </a:pPr>
            <a:endParaRPr lang="da-DK" dirty="0">
              <a:solidFill>
                <a:schemeClr val="tx1"/>
              </a:solidFill>
            </a:endParaRPr>
          </a:p>
          <a:p>
            <a:pPr marL="0" indent="0">
              <a:buNone/>
            </a:pPr>
            <a:endParaRPr lang="da-DK" dirty="0" smtClean="0">
              <a:solidFill>
                <a:schemeClr val="tx1"/>
              </a:solidFill>
            </a:endParaRPr>
          </a:p>
        </p:txBody>
      </p:sp>
      <p:pic>
        <p:nvPicPr>
          <p:cNvPr id="5" name="Picture 4"/>
          <p:cNvPicPr>
            <a:picLocks noChangeAspect="1"/>
          </p:cNvPicPr>
          <p:nvPr/>
        </p:nvPicPr>
        <p:blipFill>
          <a:blip r:embed="rId2"/>
          <a:stretch>
            <a:fillRect/>
          </a:stretch>
        </p:blipFill>
        <p:spPr>
          <a:xfrm>
            <a:off x="677334" y="945041"/>
            <a:ext cx="4086354" cy="3428656"/>
          </a:xfrm>
          <a:prstGeom prst="rect">
            <a:avLst/>
          </a:prstGeom>
        </p:spPr>
      </p:pic>
      <p:pic>
        <p:nvPicPr>
          <p:cNvPr id="6" name="Picture 5"/>
          <p:cNvPicPr>
            <a:picLocks noChangeAspect="1"/>
          </p:cNvPicPr>
          <p:nvPr/>
        </p:nvPicPr>
        <p:blipFill>
          <a:blip r:embed="rId3"/>
          <a:stretch>
            <a:fillRect/>
          </a:stretch>
        </p:blipFill>
        <p:spPr>
          <a:xfrm>
            <a:off x="677334" y="4856717"/>
            <a:ext cx="3905250" cy="1771650"/>
          </a:xfrm>
          <a:prstGeom prst="rect">
            <a:avLst/>
          </a:prstGeom>
        </p:spPr>
      </p:pic>
    </p:spTree>
    <p:extLst>
      <p:ext uri="{BB962C8B-B14F-4D97-AF65-F5344CB8AC3E}">
        <p14:creationId xmlns:p14="http://schemas.microsoft.com/office/powerpoint/2010/main" val="2055603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9239" y="680636"/>
            <a:ext cx="5210175" cy="4857750"/>
          </a:xfrm>
          <a:prstGeom prst="rect">
            <a:avLst/>
          </a:prstGeom>
        </p:spPr>
      </p:pic>
    </p:spTree>
    <p:extLst>
      <p:ext uri="{BB962C8B-B14F-4D97-AF65-F5344CB8AC3E}">
        <p14:creationId xmlns:p14="http://schemas.microsoft.com/office/powerpoint/2010/main" val="834341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da-DK" dirty="0" smtClean="0"/>
          </a:p>
          <a:p>
            <a:endParaRPr lang="da-DK" dirty="0"/>
          </a:p>
          <a:p>
            <a:endParaRPr lang="da-DK" dirty="0" smtClean="0"/>
          </a:p>
          <a:p>
            <a:r>
              <a:rPr lang="da-DK" dirty="0" smtClean="0"/>
              <a:t>Water does not encroach on all sides of the reservoir, or the reservoir is not circular in nature. </a:t>
            </a:r>
          </a:p>
        </p:txBody>
      </p:sp>
      <p:pic>
        <p:nvPicPr>
          <p:cNvPr id="4" name="Picture 3"/>
          <p:cNvPicPr>
            <a:picLocks noChangeAspect="1"/>
          </p:cNvPicPr>
          <p:nvPr/>
        </p:nvPicPr>
        <p:blipFill>
          <a:blip r:embed="rId2"/>
          <a:stretch>
            <a:fillRect/>
          </a:stretch>
        </p:blipFill>
        <p:spPr>
          <a:xfrm>
            <a:off x="549238" y="149761"/>
            <a:ext cx="4152900" cy="3086100"/>
          </a:xfrm>
          <a:prstGeom prst="rect">
            <a:avLst/>
          </a:prstGeom>
        </p:spPr>
      </p:pic>
      <p:pic>
        <p:nvPicPr>
          <p:cNvPr id="5" name="Picture 4"/>
          <p:cNvPicPr>
            <a:picLocks noChangeAspect="1"/>
          </p:cNvPicPr>
          <p:nvPr/>
        </p:nvPicPr>
        <p:blipFill>
          <a:blip r:embed="rId3"/>
          <a:stretch>
            <a:fillRect/>
          </a:stretch>
        </p:blipFill>
        <p:spPr>
          <a:xfrm>
            <a:off x="677334" y="4347174"/>
            <a:ext cx="1847850" cy="1200150"/>
          </a:xfrm>
          <a:prstGeom prst="rect">
            <a:avLst/>
          </a:prstGeom>
        </p:spPr>
      </p:pic>
    </p:spTree>
    <p:extLst>
      <p:ext uri="{BB962C8B-B14F-4D97-AF65-F5344CB8AC3E}">
        <p14:creationId xmlns:p14="http://schemas.microsoft.com/office/powerpoint/2010/main" val="102151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2379" y="367170"/>
            <a:ext cx="3447419" cy="2801343"/>
          </a:xfrm>
          <a:prstGeom prst="rect">
            <a:avLst/>
          </a:prstGeom>
        </p:spPr>
      </p:pic>
      <p:pic>
        <p:nvPicPr>
          <p:cNvPr id="7" name="Picture 6"/>
          <p:cNvPicPr>
            <a:picLocks noChangeAspect="1"/>
          </p:cNvPicPr>
          <p:nvPr/>
        </p:nvPicPr>
        <p:blipFill>
          <a:blip r:embed="rId3"/>
          <a:stretch>
            <a:fillRect/>
          </a:stretch>
        </p:blipFill>
        <p:spPr>
          <a:xfrm>
            <a:off x="5111828" y="367169"/>
            <a:ext cx="3661360" cy="2801343"/>
          </a:xfrm>
          <a:prstGeom prst="rect">
            <a:avLst/>
          </a:prstGeom>
        </p:spPr>
      </p:pic>
      <p:pic>
        <p:nvPicPr>
          <p:cNvPr id="8" name="Picture 7"/>
          <p:cNvPicPr>
            <a:picLocks noChangeAspect="1"/>
          </p:cNvPicPr>
          <p:nvPr/>
        </p:nvPicPr>
        <p:blipFill>
          <a:blip r:embed="rId4"/>
          <a:stretch>
            <a:fillRect/>
          </a:stretch>
        </p:blipFill>
        <p:spPr>
          <a:xfrm>
            <a:off x="484742" y="3466959"/>
            <a:ext cx="4222748" cy="3264597"/>
          </a:xfrm>
          <a:prstGeom prst="rect">
            <a:avLst/>
          </a:prstGeom>
        </p:spPr>
      </p:pic>
      <p:pic>
        <p:nvPicPr>
          <p:cNvPr id="9" name="Picture 8"/>
          <p:cNvPicPr>
            <a:picLocks noChangeAspect="1"/>
          </p:cNvPicPr>
          <p:nvPr/>
        </p:nvPicPr>
        <p:blipFill>
          <a:blip r:embed="rId5"/>
          <a:stretch>
            <a:fillRect/>
          </a:stretch>
        </p:blipFill>
        <p:spPr>
          <a:xfrm>
            <a:off x="5093556" y="3466959"/>
            <a:ext cx="3689216" cy="3264597"/>
          </a:xfrm>
          <a:prstGeom prst="rect">
            <a:avLst/>
          </a:prstGeom>
        </p:spPr>
      </p:pic>
    </p:spTree>
    <p:extLst>
      <p:ext uri="{BB962C8B-B14F-4D97-AF65-F5344CB8AC3E}">
        <p14:creationId xmlns:p14="http://schemas.microsoft.com/office/powerpoint/2010/main" val="830658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rot="5400000">
            <a:off x="1634366" y="-1177014"/>
            <a:ext cx="6652108" cy="9006136"/>
          </a:xfrm>
          <a:prstGeom prst="rect">
            <a:avLst/>
          </a:prstGeom>
        </p:spPr>
      </p:pic>
    </p:spTree>
    <p:extLst>
      <p:ext uri="{BB962C8B-B14F-4D97-AF65-F5344CB8AC3E}">
        <p14:creationId xmlns:p14="http://schemas.microsoft.com/office/powerpoint/2010/main" val="3107374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chemeClr val="tx1"/>
                </a:solidFill>
              </a:rPr>
              <a:t> Do you know Farouk </a:t>
            </a:r>
            <a:r>
              <a:rPr lang="da-DK" dirty="0">
                <a:solidFill>
                  <a:schemeClr val="tx1"/>
                </a:solidFill>
              </a:rPr>
              <a:t>Al </a:t>
            </a:r>
            <a:r>
              <a:rPr lang="da-DK" dirty="0" smtClean="0">
                <a:solidFill>
                  <a:schemeClr val="tx1"/>
                </a:solidFill>
              </a:rPr>
              <a:t>Kasim?</a:t>
            </a:r>
            <a:br>
              <a:rPr lang="da-DK" dirty="0" smtClean="0">
                <a:solidFill>
                  <a:schemeClr val="tx1"/>
                </a:solidFill>
              </a:rPr>
            </a:b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599" y="1769970"/>
            <a:ext cx="4478560" cy="3358919"/>
          </a:xfrm>
        </p:spPr>
      </p:pic>
    </p:spTree>
    <p:extLst>
      <p:ext uri="{BB962C8B-B14F-4D97-AF65-F5344CB8AC3E}">
        <p14:creationId xmlns:p14="http://schemas.microsoft.com/office/powerpoint/2010/main" val="2397197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976"/>
            <a:ext cx="8596668" cy="1320800"/>
          </a:xfrm>
        </p:spPr>
        <p:txBody>
          <a:bodyPr>
            <a:normAutofit/>
          </a:bodyPr>
          <a:lstStyle/>
          <a:p>
            <a:r>
              <a:rPr lang="da-DK" dirty="0" smtClean="0">
                <a:solidFill>
                  <a:schemeClr val="tx1"/>
                </a:solidFill>
              </a:rPr>
              <a:t>Example 10-6 Van Everdingen and Hurst </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677334" y="1366665"/>
            <a:ext cx="8947117" cy="1718058"/>
          </a:xfrm>
          <a:prstGeom prst="rect">
            <a:avLst/>
          </a:prstGeom>
        </p:spPr>
      </p:pic>
      <p:pic>
        <p:nvPicPr>
          <p:cNvPr id="5" name="Picture 4"/>
          <p:cNvPicPr>
            <a:picLocks noChangeAspect="1"/>
          </p:cNvPicPr>
          <p:nvPr/>
        </p:nvPicPr>
        <p:blipFill>
          <a:blip r:embed="rId3"/>
          <a:stretch>
            <a:fillRect/>
          </a:stretch>
        </p:blipFill>
        <p:spPr>
          <a:xfrm>
            <a:off x="677334" y="3020687"/>
            <a:ext cx="8596668" cy="3132684"/>
          </a:xfrm>
          <a:prstGeom prst="rect">
            <a:avLst/>
          </a:prstGeom>
        </p:spPr>
      </p:pic>
    </p:spTree>
    <p:extLst>
      <p:ext uri="{BB962C8B-B14F-4D97-AF65-F5344CB8AC3E}">
        <p14:creationId xmlns:p14="http://schemas.microsoft.com/office/powerpoint/2010/main" val="2965311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9639" y="458921"/>
            <a:ext cx="8002665" cy="6336804"/>
          </a:xfrm>
          <a:prstGeom prst="rect">
            <a:avLst/>
          </a:prstGeom>
        </p:spPr>
      </p:pic>
    </p:spTree>
    <p:extLst>
      <p:ext uri="{BB962C8B-B14F-4D97-AF65-F5344CB8AC3E}">
        <p14:creationId xmlns:p14="http://schemas.microsoft.com/office/powerpoint/2010/main" val="4088820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9937" y="1907123"/>
            <a:ext cx="6387044" cy="2014882"/>
          </a:xfrm>
          <a:prstGeom prst="rect">
            <a:avLst/>
          </a:prstGeom>
        </p:spPr>
      </p:pic>
      <p:sp>
        <p:nvSpPr>
          <p:cNvPr id="6" name="Content Placeholder 2"/>
          <p:cNvSpPr>
            <a:spLocks noGrp="1"/>
          </p:cNvSpPr>
          <p:nvPr>
            <p:ph idx="1"/>
          </p:nvPr>
        </p:nvSpPr>
        <p:spPr>
          <a:xfrm>
            <a:off x="501064" y="441958"/>
            <a:ext cx="9259880" cy="3880773"/>
          </a:xfrm>
        </p:spPr>
        <p:txBody>
          <a:bodyPr/>
          <a:lstStyle/>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r>
              <a:rPr lang="da-DK" dirty="0" smtClean="0">
                <a:solidFill>
                  <a:schemeClr val="tx1"/>
                </a:solidFill>
              </a:rPr>
              <a:t>Use table 10-1 (Tarek Ahmed), take the average of WeD between two points of tD if the given tD is in between. </a:t>
            </a: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endParaRPr lang="da-DK" dirty="0">
              <a:solidFill>
                <a:schemeClr val="tx1"/>
              </a:solidFill>
            </a:endParaRPr>
          </a:p>
          <a:p>
            <a:pPr marL="0" indent="0">
              <a:buNone/>
            </a:pPr>
            <a:r>
              <a:rPr lang="da-DK" dirty="0" smtClean="0">
                <a:solidFill>
                  <a:schemeClr val="tx1"/>
                </a:solidFill>
              </a:rPr>
              <a:t>Then calculate the cumulative water influx by:   </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85972" y="4322731"/>
            <a:ext cx="7424685" cy="1582310"/>
          </a:xfrm>
          <a:prstGeom prst="rect">
            <a:avLst/>
          </a:prstGeom>
        </p:spPr>
      </p:pic>
      <p:pic>
        <p:nvPicPr>
          <p:cNvPr id="8" name="Picture 7"/>
          <p:cNvPicPr>
            <a:picLocks noChangeAspect="1"/>
          </p:cNvPicPr>
          <p:nvPr/>
        </p:nvPicPr>
        <p:blipFill rotWithShape="1">
          <a:blip r:embed="rId4"/>
          <a:srcRect t="14067" r="43191" b="64871"/>
          <a:stretch/>
        </p:blipFill>
        <p:spPr>
          <a:xfrm>
            <a:off x="5396978" y="3797371"/>
            <a:ext cx="2359215" cy="649995"/>
          </a:xfrm>
          <a:prstGeom prst="rect">
            <a:avLst/>
          </a:prstGeom>
        </p:spPr>
      </p:pic>
      <p:sp>
        <p:nvSpPr>
          <p:cNvPr id="9" name="Oval 8"/>
          <p:cNvSpPr/>
          <p:nvPr/>
        </p:nvSpPr>
        <p:spPr>
          <a:xfrm>
            <a:off x="5266062" y="4322732"/>
            <a:ext cx="2844595" cy="5907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63987" y="3888955"/>
            <a:ext cx="2143626" cy="646331"/>
          </a:xfrm>
          <a:prstGeom prst="rect">
            <a:avLst/>
          </a:prstGeom>
          <a:noFill/>
        </p:spPr>
        <p:txBody>
          <a:bodyPr wrap="square" rtlCol="0">
            <a:spAutoFit/>
          </a:bodyPr>
          <a:lstStyle/>
          <a:p>
            <a:r>
              <a:rPr lang="da-DK" dirty="0" smtClean="0"/>
              <a:t>What is wrong here ?</a:t>
            </a:r>
            <a:endParaRPr lang="en-US" dirty="0"/>
          </a:p>
        </p:txBody>
      </p:sp>
    </p:spTree>
    <p:extLst>
      <p:ext uri="{BB962C8B-B14F-4D97-AF65-F5344CB8AC3E}">
        <p14:creationId xmlns:p14="http://schemas.microsoft.com/office/powerpoint/2010/main" val="1272450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solidFill>
                  <a:schemeClr val="tx1"/>
                </a:solidFill>
              </a:rPr>
              <a:t>See you next time inshallah </a:t>
            </a:r>
            <a:br>
              <a:rPr lang="da-DK"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677334" y="2160589"/>
            <a:ext cx="9259880" cy="3880773"/>
          </a:xfrm>
        </p:spPr>
        <p:txBody>
          <a:bodyPr/>
          <a:lstStyle/>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r>
              <a:rPr lang="da-DK" dirty="0" smtClean="0">
                <a:solidFill>
                  <a:schemeClr val="tx1"/>
                </a:solidFill>
              </a:rPr>
              <a:t>HAVE A NICE TIME </a:t>
            </a:r>
            <a:endParaRPr lang="en-US" dirty="0">
              <a:solidFill>
                <a:schemeClr val="tx1"/>
              </a:solidFill>
            </a:endParaRPr>
          </a:p>
        </p:txBody>
      </p:sp>
    </p:spTree>
    <p:extLst>
      <p:ext uri="{BB962C8B-B14F-4D97-AF65-F5344CB8AC3E}">
        <p14:creationId xmlns:p14="http://schemas.microsoft.com/office/powerpoint/2010/main" val="4190500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976"/>
            <a:ext cx="8596668" cy="1320800"/>
          </a:xfrm>
        </p:spPr>
        <p:txBody>
          <a:bodyPr>
            <a:normAutofit/>
          </a:bodyPr>
          <a:lstStyle/>
          <a:p>
            <a:r>
              <a:rPr lang="da-DK" dirty="0" smtClean="0">
                <a:solidFill>
                  <a:schemeClr val="tx1"/>
                </a:solidFill>
              </a:rPr>
              <a:t>Problem-1 Tarek Ahmed </a:t>
            </a:r>
            <a:r>
              <a:rPr lang="da-DK" dirty="0"/>
              <a:t/>
            </a:r>
            <a:br>
              <a:rPr lang="da-DK" dirty="0"/>
            </a:b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677333" y="862376"/>
            <a:ext cx="8259451" cy="3577422"/>
          </a:xfrm>
          <a:prstGeom prst="rect">
            <a:avLst/>
          </a:prstGeom>
        </p:spPr>
      </p:pic>
      <p:pic>
        <p:nvPicPr>
          <p:cNvPr id="6" name="Picture 5"/>
          <p:cNvPicPr>
            <a:picLocks noChangeAspect="1"/>
          </p:cNvPicPr>
          <p:nvPr/>
        </p:nvPicPr>
        <p:blipFill rotWithShape="1">
          <a:blip r:embed="rId3"/>
          <a:srcRect b="59490"/>
          <a:stretch/>
        </p:blipFill>
        <p:spPr>
          <a:xfrm>
            <a:off x="567166" y="4200525"/>
            <a:ext cx="4724400" cy="1076555"/>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3894259" y="4200525"/>
            <a:ext cx="6000750" cy="1905000"/>
          </a:xfrm>
          <a:prstGeom prst="rect">
            <a:avLst/>
          </a:prstGeom>
        </p:spPr>
      </p:pic>
    </p:spTree>
    <p:extLst>
      <p:ext uri="{BB962C8B-B14F-4D97-AF65-F5344CB8AC3E}">
        <p14:creationId xmlns:p14="http://schemas.microsoft.com/office/powerpoint/2010/main" val="601130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047" y="530093"/>
            <a:ext cx="9259880" cy="5947825"/>
          </a:xfrm>
        </p:spPr>
        <p:txBody>
          <a:bodyPr>
            <a:normAutofit/>
          </a:bodyPr>
          <a:lstStyle/>
          <a:p>
            <a:pPr marL="0" indent="0">
              <a:buNone/>
            </a:pPr>
            <a:endParaRPr lang="da-DK" dirty="0">
              <a:solidFill>
                <a:schemeClr val="tx1"/>
              </a:solidFill>
            </a:endParaRPr>
          </a:p>
          <a:p>
            <a:pPr>
              <a:buFont typeface="Wingdings" panose="05000000000000000000" pitchFamily="2" charset="2"/>
              <a:buChar char="Ø"/>
            </a:pPr>
            <a:endParaRPr lang="da-DK" dirty="0" smtClean="0">
              <a:solidFill>
                <a:schemeClr val="tx1"/>
              </a:solidFill>
            </a:endParaRPr>
          </a:p>
          <a:p>
            <a:pPr>
              <a:buFont typeface="Wingdings" panose="05000000000000000000" pitchFamily="2" charset="2"/>
              <a:buChar char="Ø"/>
            </a:pPr>
            <a:endParaRPr lang="da-DK" dirty="0">
              <a:solidFill>
                <a:schemeClr val="tx1"/>
              </a:solidFill>
            </a:endParaRPr>
          </a:p>
          <a:p>
            <a:pPr>
              <a:buFont typeface="Wingdings" panose="05000000000000000000" pitchFamily="2" charset="2"/>
              <a:buChar char="Ø"/>
            </a:pPr>
            <a:endParaRPr lang="da-DK" dirty="0" smtClean="0">
              <a:solidFill>
                <a:schemeClr val="tx1"/>
              </a:solidFill>
            </a:endParaRPr>
          </a:p>
          <a:p>
            <a:pPr>
              <a:buFont typeface="Wingdings" panose="05000000000000000000" pitchFamily="2" charset="2"/>
              <a:buChar char="Ø"/>
            </a:pPr>
            <a:endParaRPr lang="da-DK" dirty="0">
              <a:solidFill>
                <a:schemeClr val="tx1"/>
              </a:solidFill>
            </a:endParaRPr>
          </a:p>
          <a:p>
            <a:pPr>
              <a:buFont typeface="Wingdings" panose="05000000000000000000" pitchFamily="2" charset="2"/>
              <a:buChar char="Ø"/>
            </a:pPr>
            <a:endParaRPr lang="da-DK" dirty="0" smtClean="0">
              <a:solidFill>
                <a:schemeClr val="tx1"/>
              </a:solidFill>
            </a:endParaRPr>
          </a:p>
          <a:p>
            <a:pPr>
              <a:buFont typeface="Wingdings" panose="05000000000000000000" pitchFamily="2" charset="2"/>
              <a:buChar char="Ø"/>
            </a:pPr>
            <a:endParaRPr lang="da-DK" dirty="0">
              <a:solidFill>
                <a:schemeClr val="tx1"/>
              </a:solidFill>
            </a:endParaRPr>
          </a:p>
          <a:p>
            <a:pPr>
              <a:buFont typeface="Wingdings" panose="05000000000000000000" pitchFamily="2" charset="2"/>
              <a:buChar char="Ø"/>
            </a:pPr>
            <a:endParaRPr lang="da-DK" dirty="0" smtClean="0">
              <a:solidFill>
                <a:schemeClr val="tx1"/>
              </a:solidFill>
            </a:endParaRPr>
          </a:p>
          <a:p>
            <a:pPr>
              <a:buFont typeface="Wingdings" panose="05000000000000000000" pitchFamily="2" charset="2"/>
              <a:buChar char="Ø"/>
            </a:pPr>
            <a:endParaRPr lang="da-DK" dirty="0">
              <a:solidFill>
                <a:schemeClr val="tx1"/>
              </a:solidFill>
            </a:endParaRPr>
          </a:p>
          <a:p>
            <a:pPr>
              <a:buFont typeface="Wingdings" panose="05000000000000000000" pitchFamily="2" charset="2"/>
              <a:buChar char="Ø"/>
            </a:pPr>
            <a:r>
              <a:rPr lang="da-DK" dirty="0" smtClean="0">
                <a:solidFill>
                  <a:schemeClr val="tx1"/>
                </a:solidFill>
              </a:rPr>
              <a:t>or </a:t>
            </a:r>
          </a:p>
          <a:p>
            <a:pPr>
              <a:buFont typeface="Wingdings" panose="05000000000000000000" pitchFamily="2" charset="2"/>
              <a:buChar char="Ø"/>
            </a:pPr>
            <a:endParaRPr lang="da-DK" dirty="0">
              <a:solidFill>
                <a:schemeClr val="tx1"/>
              </a:solidFill>
            </a:endParaRPr>
          </a:p>
          <a:p>
            <a:pPr>
              <a:buFont typeface="Wingdings" panose="05000000000000000000" pitchFamily="2" charset="2"/>
              <a:buChar char="Ø"/>
            </a:pPr>
            <a:endParaRPr lang="da-DK" dirty="0" smtClean="0">
              <a:solidFill>
                <a:schemeClr val="tx1"/>
              </a:solidFill>
            </a:endParaRPr>
          </a:p>
          <a:p>
            <a:pPr>
              <a:buFont typeface="Wingdings" panose="05000000000000000000" pitchFamily="2" charset="2"/>
              <a:buChar char="Ø"/>
            </a:pPr>
            <a:endParaRPr lang="da-DK" dirty="0" smtClean="0">
              <a:solidFill>
                <a:schemeClr val="tx1"/>
              </a:solidFill>
            </a:endParaRPr>
          </a:p>
          <a:p>
            <a:pPr>
              <a:buFont typeface="Wingdings" panose="05000000000000000000" pitchFamily="2" charset="2"/>
              <a:buChar char="Ø"/>
            </a:pPr>
            <a:endParaRPr lang="da-DK" dirty="0">
              <a:solidFill>
                <a:schemeClr val="tx1"/>
              </a:solidFill>
            </a:endParaRPr>
          </a:p>
          <a:p>
            <a:pPr>
              <a:buFont typeface="Wingdings" panose="05000000000000000000" pitchFamily="2" charset="2"/>
              <a:buChar char="Ø"/>
            </a:pPr>
            <a:endParaRPr lang="da-DK" dirty="0" smtClean="0">
              <a:solidFill>
                <a:schemeClr val="tx1"/>
              </a:solidFill>
            </a:endParaRP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endParaRPr lang="da-DK" dirty="0">
              <a:solidFill>
                <a:schemeClr val="tx1"/>
              </a:solidFill>
            </a:endParaRPr>
          </a:p>
          <a:p>
            <a:pPr marL="0" indent="0">
              <a:buNone/>
            </a:pPr>
            <a:endParaRPr lang="da-DK" dirty="0" smtClean="0">
              <a:solidFill>
                <a:schemeClr val="tx1"/>
              </a:solidFill>
            </a:endParaRPr>
          </a:p>
        </p:txBody>
      </p:sp>
      <p:pic>
        <p:nvPicPr>
          <p:cNvPr id="5" name="Picture 4"/>
          <p:cNvPicPr>
            <a:picLocks noChangeAspect="1"/>
          </p:cNvPicPr>
          <p:nvPr/>
        </p:nvPicPr>
        <p:blipFill>
          <a:blip r:embed="rId2"/>
          <a:stretch>
            <a:fillRect/>
          </a:stretch>
        </p:blipFill>
        <p:spPr>
          <a:xfrm>
            <a:off x="490047" y="1765635"/>
            <a:ext cx="2790825" cy="857250"/>
          </a:xfrm>
          <a:prstGeom prst="rect">
            <a:avLst/>
          </a:prstGeom>
        </p:spPr>
      </p:pic>
      <p:pic>
        <p:nvPicPr>
          <p:cNvPr id="6" name="Picture 5"/>
          <p:cNvPicPr>
            <a:picLocks noChangeAspect="1"/>
          </p:cNvPicPr>
          <p:nvPr/>
        </p:nvPicPr>
        <p:blipFill rotWithShape="1">
          <a:blip r:embed="rId3"/>
          <a:srcRect b="20160"/>
          <a:stretch/>
        </p:blipFill>
        <p:spPr>
          <a:xfrm>
            <a:off x="418338" y="2525386"/>
            <a:ext cx="4391025" cy="1452505"/>
          </a:xfrm>
          <a:prstGeom prst="rect">
            <a:avLst/>
          </a:prstGeom>
        </p:spPr>
      </p:pic>
      <p:pic>
        <p:nvPicPr>
          <p:cNvPr id="8" name="Picture 7"/>
          <p:cNvPicPr>
            <a:picLocks noChangeAspect="1"/>
          </p:cNvPicPr>
          <p:nvPr/>
        </p:nvPicPr>
        <p:blipFill>
          <a:blip r:embed="rId4"/>
          <a:stretch>
            <a:fillRect/>
          </a:stretch>
        </p:blipFill>
        <p:spPr>
          <a:xfrm>
            <a:off x="1269005" y="4024254"/>
            <a:ext cx="2219325" cy="828675"/>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6337854" y="1525284"/>
            <a:ext cx="4895850" cy="4962525"/>
          </a:xfrm>
          <a:prstGeom prst="rect">
            <a:avLst/>
          </a:prstGeom>
        </p:spPr>
      </p:pic>
      <p:sp>
        <p:nvSpPr>
          <p:cNvPr id="10" name="Title 1"/>
          <p:cNvSpPr>
            <a:spLocks noGrp="1"/>
          </p:cNvSpPr>
          <p:nvPr>
            <p:ph type="title"/>
          </p:nvPr>
        </p:nvSpPr>
        <p:spPr>
          <a:xfrm>
            <a:off x="821653" y="334984"/>
            <a:ext cx="8596668" cy="1320800"/>
          </a:xfrm>
        </p:spPr>
        <p:txBody>
          <a:bodyPr>
            <a:normAutofit/>
          </a:bodyPr>
          <a:lstStyle/>
          <a:p>
            <a:pPr algn="ctr"/>
            <a:r>
              <a:rPr lang="da-DK" dirty="0" smtClean="0">
                <a:solidFill>
                  <a:schemeClr val="tx1"/>
                </a:solidFill>
              </a:rPr>
              <a:t>Water influx constant</a:t>
            </a:r>
            <a:br>
              <a:rPr lang="da-DK" dirty="0" smtClean="0">
                <a:solidFill>
                  <a:schemeClr val="tx1"/>
                </a:solidFill>
              </a:rPr>
            </a:br>
            <a:endParaRPr lang="en-US" dirty="0">
              <a:solidFill>
                <a:schemeClr val="tx1"/>
              </a:solidFill>
            </a:endParaRPr>
          </a:p>
        </p:txBody>
      </p:sp>
      <p:pic>
        <p:nvPicPr>
          <p:cNvPr id="2" name="Picture 1"/>
          <p:cNvPicPr>
            <a:picLocks noChangeAspect="1"/>
          </p:cNvPicPr>
          <p:nvPr/>
        </p:nvPicPr>
        <p:blipFill>
          <a:blip r:embed="rId6"/>
          <a:stretch>
            <a:fillRect/>
          </a:stretch>
        </p:blipFill>
        <p:spPr>
          <a:xfrm>
            <a:off x="453873" y="4662681"/>
            <a:ext cx="6112181" cy="1859188"/>
          </a:xfrm>
          <a:prstGeom prst="rect">
            <a:avLst/>
          </a:prstGeom>
        </p:spPr>
      </p:pic>
      <p:pic>
        <p:nvPicPr>
          <p:cNvPr id="11" name="Picture 10"/>
          <p:cNvPicPr>
            <a:picLocks noChangeAspect="1"/>
          </p:cNvPicPr>
          <p:nvPr/>
        </p:nvPicPr>
        <p:blipFill rotWithShape="1">
          <a:blip r:embed="rId7"/>
          <a:srcRect r="36329" b="69836"/>
          <a:stretch/>
        </p:blipFill>
        <p:spPr>
          <a:xfrm>
            <a:off x="213898" y="943449"/>
            <a:ext cx="3365856" cy="841816"/>
          </a:xfrm>
          <a:prstGeom prst="rect">
            <a:avLst/>
          </a:prstGeom>
        </p:spPr>
      </p:pic>
    </p:spTree>
    <p:extLst>
      <p:ext uri="{BB962C8B-B14F-4D97-AF65-F5344CB8AC3E}">
        <p14:creationId xmlns:p14="http://schemas.microsoft.com/office/powerpoint/2010/main" val="3377424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976"/>
            <a:ext cx="8596668" cy="1320800"/>
          </a:xfrm>
        </p:spPr>
        <p:txBody>
          <a:bodyPr>
            <a:normAutofit/>
          </a:bodyPr>
          <a:lstStyle/>
          <a:p>
            <a:r>
              <a:rPr lang="da-DK" dirty="0" smtClean="0">
                <a:solidFill>
                  <a:schemeClr val="tx1"/>
                </a:solidFill>
              </a:rPr>
              <a:t>Problem-3 Schilthuis </a:t>
            </a:r>
            <a:r>
              <a:rPr lang="da-DK" dirty="0"/>
              <a:t/>
            </a:r>
            <a:br>
              <a:rPr lang="da-DK" dirty="0"/>
            </a:b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677334" y="862376"/>
            <a:ext cx="7726233" cy="3940978"/>
          </a:xfrm>
          <a:prstGeom prst="rect">
            <a:avLst/>
          </a:prstGeom>
        </p:spPr>
      </p:pic>
    </p:spTree>
    <p:extLst>
      <p:ext uri="{BB962C8B-B14F-4D97-AF65-F5344CB8AC3E}">
        <p14:creationId xmlns:p14="http://schemas.microsoft.com/office/powerpoint/2010/main" val="703216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976"/>
            <a:ext cx="8596668" cy="967257"/>
          </a:xfrm>
        </p:spPr>
        <p:txBody>
          <a:bodyPr/>
          <a:lstStyle/>
          <a:p>
            <a:r>
              <a:rPr lang="da-DK" dirty="0" smtClean="0">
                <a:solidFill>
                  <a:schemeClr val="tx1"/>
                </a:solidFill>
              </a:rPr>
              <a:t>Water influx models  </a:t>
            </a:r>
            <a:endParaRPr lang="en-US" dirty="0">
              <a:solidFill>
                <a:schemeClr val="tx1"/>
              </a:solidFill>
            </a:endParaRPr>
          </a:p>
        </p:txBody>
      </p:sp>
      <p:sp>
        <p:nvSpPr>
          <p:cNvPr id="4" name="Content Placeholder 2"/>
          <p:cNvSpPr>
            <a:spLocks noGrp="1"/>
          </p:cNvSpPr>
          <p:nvPr>
            <p:ph idx="1"/>
          </p:nvPr>
        </p:nvSpPr>
        <p:spPr>
          <a:xfrm>
            <a:off x="677334" y="881350"/>
            <a:ext cx="9590928" cy="5732810"/>
          </a:xfrm>
        </p:spPr>
        <p:txBody>
          <a:bodyPr>
            <a:normAutofit/>
          </a:bodyPr>
          <a:lstStyle/>
          <a:p>
            <a:r>
              <a:rPr lang="da-DK" dirty="0" smtClean="0">
                <a:solidFill>
                  <a:schemeClr val="tx1"/>
                </a:solidFill>
              </a:rPr>
              <a:t>Hurst’s modified steady-state model. </a:t>
            </a:r>
          </a:p>
          <a:p>
            <a:pPr marL="0" indent="0">
              <a:buNone/>
            </a:pPr>
            <a:r>
              <a:rPr lang="da-DK" dirty="0" smtClean="0">
                <a:solidFill>
                  <a:schemeClr val="tx1"/>
                </a:solidFill>
              </a:rPr>
              <a:t>The problem with the Schilthuis’ steady-state model is that the water is drained from the aquifer, the aquifer drainage radius ra will increase as the time increases. Hurst (1948) proposed that the aquifer radius ra will be a function of time. </a:t>
            </a:r>
          </a:p>
          <a:p>
            <a:pPr marL="0" indent="0">
              <a:buNone/>
            </a:pPr>
            <a:r>
              <a:rPr lang="da-DK" dirty="0" smtClean="0">
                <a:solidFill>
                  <a:schemeClr val="tx1"/>
                </a:solidFill>
              </a:rPr>
              <a:t>Dimensionless radius</a:t>
            </a:r>
          </a:p>
          <a:p>
            <a:pPr marL="0" indent="0">
              <a:buNone/>
            </a:pPr>
            <a:endParaRPr lang="da-DK" dirty="0">
              <a:solidFill>
                <a:schemeClr val="tx1"/>
              </a:solidFill>
            </a:endParaRPr>
          </a:p>
          <a:p>
            <a:pPr marL="0" indent="0">
              <a:buNone/>
            </a:pPr>
            <a:endParaRPr lang="da-DK" dirty="0" smtClean="0">
              <a:solidFill>
                <a:schemeClr val="tx1"/>
              </a:solidFill>
            </a:endParaRPr>
          </a:p>
          <a:p>
            <a:pPr marL="0" indent="0">
              <a:buNone/>
            </a:pPr>
            <a:r>
              <a:rPr lang="da-DK" dirty="0" smtClean="0">
                <a:solidFill>
                  <a:schemeClr val="tx1"/>
                </a:solidFill>
              </a:rPr>
              <a:t>Schilthuis’ model will be </a:t>
            </a:r>
          </a:p>
          <a:p>
            <a:pPr marL="0" indent="0">
              <a:buNone/>
            </a:pP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677334" y="2660173"/>
            <a:ext cx="1638300" cy="571500"/>
          </a:xfrm>
          <a:prstGeom prst="rect">
            <a:avLst/>
          </a:prstGeom>
        </p:spPr>
      </p:pic>
      <p:pic>
        <p:nvPicPr>
          <p:cNvPr id="9" name="Picture 8"/>
          <p:cNvPicPr>
            <a:picLocks noChangeAspect="1"/>
          </p:cNvPicPr>
          <p:nvPr/>
        </p:nvPicPr>
        <p:blipFill>
          <a:blip r:embed="rId3"/>
          <a:stretch>
            <a:fillRect/>
          </a:stretch>
        </p:blipFill>
        <p:spPr>
          <a:xfrm>
            <a:off x="677334" y="3911047"/>
            <a:ext cx="4333875" cy="1038225"/>
          </a:xfrm>
          <a:prstGeom prst="rect">
            <a:avLst/>
          </a:prstGeom>
        </p:spPr>
      </p:pic>
      <p:pic>
        <p:nvPicPr>
          <p:cNvPr id="10" name="Picture 9"/>
          <p:cNvPicPr>
            <a:picLocks noChangeAspect="1"/>
          </p:cNvPicPr>
          <p:nvPr/>
        </p:nvPicPr>
        <p:blipFill>
          <a:blip r:embed="rId4"/>
          <a:stretch>
            <a:fillRect/>
          </a:stretch>
        </p:blipFill>
        <p:spPr>
          <a:xfrm>
            <a:off x="839259" y="5291178"/>
            <a:ext cx="2952750" cy="981075"/>
          </a:xfrm>
          <a:prstGeom prst="rect">
            <a:avLst/>
          </a:prstGeom>
        </p:spPr>
      </p:pic>
    </p:spTree>
    <p:extLst>
      <p:ext uri="{BB962C8B-B14F-4D97-AF65-F5344CB8AC3E}">
        <p14:creationId xmlns:p14="http://schemas.microsoft.com/office/powerpoint/2010/main" val="356485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28" y="352540"/>
            <a:ext cx="11115070" cy="5927074"/>
          </a:xfrm>
        </p:spPr>
        <p:txBody>
          <a:bodyPr/>
          <a:lstStyle/>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p>
        </p:txBody>
      </p:sp>
      <p:pic>
        <p:nvPicPr>
          <p:cNvPr id="2" name="Picture 1"/>
          <p:cNvPicPr>
            <a:picLocks noChangeAspect="1"/>
          </p:cNvPicPr>
          <p:nvPr/>
        </p:nvPicPr>
        <p:blipFill>
          <a:blip r:embed="rId2"/>
          <a:stretch>
            <a:fillRect/>
          </a:stretch>
        </p:blipFill>
        <p:spPr>
          <a:xfrm>
            <a:off x="688726" y="352540"/>
            <a:ext cx="5019675" cy="3219450"/>
          </a:xfrm>
          <a:prstGeom prst="rect">
            <a:avLst/>
          </a:prstGeom>
        </p:spPr>
      </p:pic>
      <p:pic>
        <p:nvPicPr>
          <p:cNvPr id="4" name="Picture 3"/>
          <p:cNvPicPr>
            <a:picLocks noChangeAspect="1"/>
          </p:cNvPicPr>
          <p:nvPr/>
        </p:nvPicPr>
        <p:blipFill>
          <a:blip r:embed="rId3"/>
          <a:stretch>
            <a:fillRect/>
          </a:stretch>
        </p:blipFill>
        <p:spPr>
          <a:xfrm>
            <a:off x="523358" y="3739939"/>
            <a:ext cx="4314825" cy="2371725"/>
          </a:xfrm>
          <a:prstGeom prst="rect">
            <a:avLst/>
          </a:prstGeom>
        </p:spPr>
      </p:pic>
    </p:spTree>
    <p:extLst>
      <p:ext uri="{BB962C8B-B14F-4D97-AF65-F5344CB8AC3E}">
        <p14:creationId xmlns:p14="http://schemas.microsoft.com/office/powerpoint/2010/main" val="2640113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77334" y="220338"/>
            <a:ext cx="9590928" cy="5732810"/>
          </a:xfrm>
        </p:spPr>
        <p:txBody>
          <a:bodyPr>
            <a:normAutofit/>
          </a:bodyPr>
          <a:lstStyle/>
          <a:p>
            <a:r>
              <a:rPr lang="da-DK" dirty="0" smtClean="0">
                <a:solidFill>
                  <a:schemeClr val="tx1"/>
                </a:solidFill>
              </a:rPr>
              <a:t>Determination of the two unknown constants a and C. </a:t>
            </a:r>
          </a:p>
          <a:p>
            <a:pPr marL="0" indent="0">
              <a:buNone/>
            </a:pPr>
            <a:endParaRPr lang="en-US" dirty="0">
              <a:solidFill>
                <a:schemeClr val="tx1"/>
              </a:solidFill>
            </a:endParaRPr>
          </a:p>
        </p:txBody>
      </p:sp>
      <p:pic>
        <p:nvPicPr>
          <p:cNvPr id="6" name="Picture 5"/>
          <p:cNvPicPr>
            <a:picLocks noChangeAspect="1"/>
          </p:cNvPicPr>
          <p:nvPr/>
        </p:nvPicPr>
        <p:blipFill rotWithShape="1">
          <a:blip r:embed="rId2"/>
          <a:srcRect t="60134"/>
          <a:stretch/>
        </p:blipFill>
        <p:spPr>
          <a:xfrm>
            <a:off x="353041" y="746184"/>
            <a:ext cx="4314825" cy="945511"/>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1358001" y="1765021"/>
            <a:ext cx="6391275" cy="4114800"/>
          </a:xfrm>
          <a:prstGeom prst="rect">
            <a:avLst/>
          </a:prstGeom>
        </p:spPr>
      </p:pic>
      <p:pic>
        <p:nvPicPr>
          <p:cNvPr id="8" name="Picture 7"/>
          <p:cNvPicPr>
            <a:picLocks noChangeAspect="1"/>
          </p:cNvPicPr>
          <p:nvPr/>
        </p:nvPicPr>
        <p:blipFill>
          <a:blip r:embed="rId4"/>
          <a:stretch>
            <a:fillRect/>
          </a:stretch>
        </p:blipFill>
        <p:spPr>
          <a:xfrm>
            <a:off x="1151965" y="2333953"/>
            <a:ext cx="1143000" cy="495300"/>
          </a:xfrm>
          <a:prstGeom prst="rect">
            <a:avLst/>
          </a:prstGeom>
        </p:spPr>
      </p:pic>
      <p:pic>
        <p:nvPicPr>
          <p:cNvPr id="11" name="Picture 10"/>
          <p:cNvPicPr>
            <a:picLocks noChangeAspect="1"/>
          </p:cNvPicPr>
          <p:nvPr/>
        </p:nvPicPr>
        <p:blipFill>
          <a:blip r:embed="rId5"/>
          <a:stretch>
            <a:fillRect/>
          </a:stretch>
        </p:blipFill>
        <p:spPr>
          <a:xfrm>
            <a:off x="6520380" y="5607374"/>
            <a:ext cx="495300" cy="419100"/>
          </a:xfrm>
          <a:prstGeom prst="rect">
            <a:avLst/>
          </a:prstGeom>
        </p:spPr>
      </p:pic>
    </p:spTree>
    <p:extLst>
      <p:ext uri="{BB962C8B-B14F-4D97-AF65-F5344CB8AC3E}">
        <p14:creationId xmlns:p14="http://schemas.microsoft.com/office/powerpoint/2010/main" val="8628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1976"/>
            <a:ext cx="8596668" cy="1320800"/>
          </a:xfrm>
        </p:spPr>
        <p:txBody>
          <a:bodyPr>
            <a:normAutofit/>
          </a:bodyPr>
          <a:lstStyle/>
          <a:p>
            <a:r>
              <a:rPr lang="da-DK" dirty="0" smtClean="0">
                <a:solidFill>
                  <a:schemeClr val="tx1"/>
                </a:solidFill>
              </a:rPr>
              <a:t>Example 10-5 Hurst </a:t>
            </a: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677334" y="1053603"/>
            <a:ext cx="8345168" cy="4465848"/>
          </a:xfrm>
          <a:prstGeom prst="rect">
            <a:avLst/>
          </a:prstGeom>
        </p:spPr>
      </p:pic>
    </p:spTree>
    <p:extLst>
      <p:ext uri="{BB962C8B-B14F-4D97-AF65-F5344CB8AC3E}">
        <p14:creationId xmlns:p14="http://schemas.microsoft.com/office/powerpoint/2010/main" val="2483953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3121</TotalTime>
  <Words>255</Words>
  <Application>Microsoft Office PowerPoint</Application>
  <PresentationFormat>Widescreen</PresentationFormat>
  <Paragraphs>96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Trebuchet MS</vt:lpstr>
      <vt:lpstr>Wingdings</vt:lpstr>
      <vt:lpstr>Wingdings 3</vt:lpstr>
      <vt:lpstr>Facet</vt:lpstr>
      <vt:lpstr>Lecture-4 aquifer influx models</vt:lpstr>
      <vt:lpstr> Do you know Farouk Al Kasim? </vt:lpstr>
      <vt:lpstr>Problem-1 Tarek Ahmed  </vt:lpstr>
      <vt:lpstr>Water influx constant </vt:lpstr>
      <vt:lpstr>Problem-3 Schilthuis  </vt:lpstr>
      <vt:lpstr>Water influx models  </vt:lpstr>
      <vt:lpstr>PowerPoint Presentation</vt:lpstr>
      <vt:lpstr>PowerPoint Presentation</vt:lpstr>
      <vt:lpstr>Example 10-5 Hurst </vt:lpstr>
      <vt:lpstr>Solution  </vt:lpstr>
      <vt:lpstr>Solution  </vt:lpstr>
      <vt:lpstr>Solution  </vt:lpstr>
      <vt:lpstr>Solution  </vt:lpstr>
      <vt:lpstr>PowerPoint Presentation</vt:lpstr>
      <vt:lpstr>PowerPoint Presentation</vt:lpstr>
      <vt:lpstr>PowerPoint Presentation</vt:lpstr>
      <vt:lpstr>PowerPoint Presentation</vt:lpstr>
      <vt:lpstr>PowerPoint Presentation</vt:lpstr>
      <vt:lpstr>PowerPoint Presentation</vt:lpstr>
      <vt:lpstr>Example 10-6 Van Everdingen and Hurst </vt:lpstr>
      <vt:lpstr>PowerPoint Presentation</vt:lpstr>
      <vt:lpstr>PowerPoint Presentation</vt:lpstr>
      <vt:lpstr>See you next time inshallah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Reservoir Engineering</dc:title>
  <dc:creator>ahmed pc</dc:creator>
  <cp:lastModifiedBy>ahmed pc</cp:lastModifiedBy>
  <cp:revision>220</cp:revision>
  <dcterms:created xsi:type="dcterms:W3CDTF">2017-02-06T11:10:14Z</dcterms:created>
  <dcterms:modified xsi:type="dcterms:W3CDTF">2017-11-21T06:22:45Z</dcterms:modified>
</cp:coreProperties>
</file>